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96" r:id="rId3"/>
    <p:sldId id="297" r:id="rId4"/>
    <p:sldId id="307" r:id="rId5"/>
    <p:sldId id="298" r:id="rId6"/>
    <p:sldId id="257" r:id="rId7"/>
    <p:sldId id="294" r:id="rId8"/>
    <p:sldId id="295" r:id="rId9"/>
    <p:sldId id="299" r:id="rId10"/>
    <p:sldId id="300" r:id="rId11"/>
    <p:sldId id="301" r:id="rId12"/>
    <p:sldId id="302" r:id="rId13"/>
    <p:sldId id="303" r:id="rId14"/>
    <p:sldId id="305" r:id="rId15"/>
    <p:sldId id="306" r:id="rId16"/>
    <p:sldId id="293" r:id="rId17"/>
  </p:sldIdLst>
  <p:sldSz cx="9144000" cy="5143500" type="screen16x9"/>
  <p:notesSz cx="6858000" cy="9144000"/>
  <p:embeddedFontLst>
    <p:embeddedFont>
      <p:font typeface="Quicksand" charset="0"/>
      <p:regular r:id="rId19"/>
      <p:bold r:id="rId20"/>
    </p:embeddedFont>
    <p:embeddedFont>
      <p:font typeface="Calibri" pitchFamily="34" charset="0"/>
      <p:regular r:id="rId21"/>
      <p:bold r:id="rId22"/>
      <p:italic r:id="rId23"/>
      <p:boldItalic r:id="rId24"/>
    </p:embeddedFont>
    <p:embeddedFont>
      <p:font typeface="Andalus"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9C5C43C-859F-4D53-8B41-9D5742731D31}">
  <a:tblStyle styleId="{69C5C43C-859F-4D53-8B41-9D5742731D3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13487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6370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69870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0246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b="1"/>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09700" y="1825500"/>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b="1"/>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cxnSpLocks/>
          </p:cNvCxnSpPr>
          <p:nvPr/>
        </p:nvCxnSpPr>
        <p:spPr>
          <a:xfrm>
            <a:off x="920700" y="0"/>
            <a:ext cx="0" cy="23109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830088" y="2272800"/>
            <a:ext cx="189000" cy="1890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147235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reserve="1" userDrawn="1">
  <p:cSld name="1_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9088" y="1856900"/>
            <a:ext cx="5138699" cy="120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b="1"/>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dirty="0"/>
          </a:p>
        </p:txBody>
      </p:sp>
      <p:cxnSp>
        <p:nvCxnSpPr>
          <p:cNvPr id="11" name="Google Shape;11;p2"/>
          <p:cNvCxnSpPr>
            <a:cxnSpLocks/>
          </p:cNvCxnSpPr>
          <p:nvPr/>
        </p:nvCxnSpPr>
        <p:spPr>
          <a:xfrm>
            <a:off x="920700" y="0"/>
            <a:ext cx="0" cy="23109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830088" y="2272800"/>
            <a:ext cx="189000" cy="1890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Picture Placeholder 2">
            <a:extLst>
              <a:ext uri="{FF2B5EF4-FFF2-40B4-BE49-F238E27FC236}">
                <a16:creationId xmlns="" xmlns:a16="http://schemas.microsoft.com/office/drawing/2014/main" id="{06EFC5AA-574B-4D41-B8F6-3821A23A3174}"/>
              </a:ext>
            </a:extLst>
          </p:cNvPr>
          <p:cNvSpPr>
            <a:spLocks noGrp="1"/>
          </p:cNvSpPr>
          <p:nvPr>
            <p:ph type="pic" sz="quarter" idx="10"/>
          </p:nvPr>
        </p:nvSpPr>
        <p:spPr>
          <a:xfrm>
            <a:off x="5962655" y="0"/>
            <a:ext cx="3181345" cy="5143500"/>
          </a:xfrm>
        </p:spPr>
        <p:txBody>
          <a:bodyPr/>
          <a:lstStyle/>
          <a:p>
            <a:endParaRPr lang="en-IN"/>
          </a:p>
        </p:txBody>
      </p:sp>
    </p:spTree>
    <p:extLst>
      <p:ext uri="{BB962C8B-B14F-4D97-AF65-F5344CB8AC3E}">
        <p14:creationId xmlns="" xmlns:p14="http://schemas.microsoft.com/office/powerpoint/2010/main" val="144662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sp>
        <p:nvSpPr>
          <p:cNvPr id="15" name="Google Shape;15;p3"/>
          <p:cNvSpPr txBox="1">
            <a:spLocks noGrp="1"/>
          </p:cNvSpPr>
          <p:nvPr>
            <p:ph type="subTitle" idx="1"/>
          </p:nvPr>
        </p:nvSpPr>
        <p:spPr>
          <a:xfrm>
            <a:off x="1530175" y="288180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dirty="0"/>
          </a:p>
        </p:txBody>
      </p:sp>
      <p:cxnSp>
        <p:nvCxnSpPr>
          <p:cNvPr id="17" name="Google Shape;17;p3"/>
          <p:cNvCxnSpPr/>
          <p:nvPr/>
        </p:nvCxnSpPr>
        <p:spPr>
          <a:xfrm>
            <a:off x="939645" y="0"/>
            <a:ext cx="0" cy="5143500"/>
          </a:xfrm>
          <a:prstGeom prst="straightConnector1">
            <a:avLst/>
          </a:prstGeom>
          <a:noFill/>
          <a:ln w="9525" cap="flat" cmpd="sng">
            <a:solidFill>
              <a:srgbClr val="999FA9"/>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2400" b="1"/>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14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14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cxnSp>
        <p:nvCxnSpPr>
          <p:cNvPr id="37" name="Google Shape;37;p6"/>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2400" b="1"/>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14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Picture Placeholder 2">
            <a:extLst>
              <a:ext uri="{FF2B5EF4-FFF2-40B4-BE49-F238E27FC236}">
                <a16:creationId xmlns="" xmlns:a16="http://schemas.microsoft.com/office/drawing/2014/main" id="{2AD25336-90B7-480E-AF25-646CE8EC0BBA}"/>
              </a:ext>
            </a:extLst>
          </p:cNvPr>
          <p:cNvSpPr>
            <a:spLocks noGrp="1"/>
          </p:cNvSpPr>
          <p:nvPr>
            <p:ph type="pic" sz="quarter" idx="10"/>
          </p:nvPr>
        </p:nvSpPr>
        <p:spPr>
          <a:xfrm>
            <a:off x="4629150" y="1174750"/>
            <a:ext cx="3394075" cy="3725067"/>
          </a:xfrm>
        </p:spPr>
        <p:txBody>
          <a:bodyPr/>
          <a:lstStyle/>
          <a:p>
            <a:endParaRPr lang="en-IN"/>
          </a:p>
        </p:txBody>
      </p:sp>
    </p:spTree>
    <p:extLst>
      <p:ext uri="{BB962C8B-B14F-4D97-AF65-F5344CB8AC3E}">
        <p14:creationId xmlns="" xmlns:p14="http://schemas.microsoft.com/office/powerpoint/2010/main" val="32721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2400" b="1"/>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cxnSp>
        <p:nvCxnSpPr>
          <p:cNvPr id="52" name="Google Shape;52;p8"/>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rgbClr val="FFC000"/>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p6">
            <a:extLst>
              <a:ext uri="{FF2B5EF4-FFF2-40B4-BE49-F238E27FC236}">
                <a16:creationId xmlns="" xmlns:a16="http://schemas.microsoft.com/office/drawing/2014/main" id="{C48D4F5C-F839-4E28-AF6D-B57CCD00486F}"/>
              </a:ext>
            </a:extLst>
          </p:cNvPr>
          <p:cNvSpPr txBox="1">
            <a:spLocks noGrp="1"/>
          </p:cNvSpPr>
          <p:nvPr>
            <p:ph type="body" idx="1"/>
          </p:nvPr>
        </p:nvSpPr>
        <p:spPr>
          <a:xfrm>
            <a:off x="1165474" y="1174117"/>
            <a:ext cx="6937121"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14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dirty="0"/>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dirty="0"/>
          </a:p>
        </p:txBody>
      </p:sp>
      <p:grpSp>
        <p:nvGrpSpPr>
          <p:cNvPr id="5" name="Group 4">
            <a:extLst>
              <a:ext uri="{FF2B5EF4-FFF2-40B4-BE49-F238E27FC236}">
                <a16:creationId xmlns="" xmlns:a16="http://schemas.microsoft.com/office/drawing/2014/main" id="{CA00CED9-2758-4B2B-AB07-BE04941A78BC}"/>
              </a:ext>
            </a:extLst>
          </p:cNvPr>
          <p:cNvGrpSpPr/>
          <p:nvPr userDrawn="1"/>
        </p:nvGrpSpPr>
        <p:grpSpPr>
          <a:xfrm>
            <a:off x="6686442" y="4708600"/>
            <a:ext cx="2311509" cy="296049"/>
            <a:chOff x="3047892" y="3902812"/>
            <a:chExt cx="2311509" cy="296049"/>
          </a:xfrm>
        </p:grpSpPr>
        <p:sp>
          <p:nvSpPr>
            <p:cNvPr id="4" name="Rectangle 3">
              <a:extLst>
                <a:ext uri="{FF2B5EF4-FFF2-40B4-BE49-F238E27FC236}">
                  <a16:creationId xmlns="" xmlns:a16="http://schemas.microsoft.com/office/drawing/2014/main" id="{F316DABB-327E-4718-8966-969C003942F8}"/>
                </a:ext>
              </a:extLst>
            </p:cNvPr>
            <p:cNvSpPr/>
            <p:nvPr userDrawn="1"/>
          </p:nvSpPr>
          <p:spPr>
            <a:xfrm>
              <a:off x="3047892" y="3902812"/>
              <a:ext cx="1059906" cy="276999"/>
            </a:xfrm>
            <a:prstGeom prst="rect">
              <a:avLst/>
            </a:prstGeom>
          </p:spPr>
          <p:txBody>
            <a:bodyPr wrap="none">
              <a:spAutoFit/>
            </a:bodyPr>
            <a:lstStyle/>
            <a:p>
              <a:r>
                <a:rPr lang="en-IN" sz="1200" b="0" dirty="0">
                  <a:solidFill>
                    <a:schemeClr val="accent1"/>
                  </a:solidFill>
                  <a:latin typeface="Quicksand" panose="020B0604020202020204" charset="0"/>
                </a:rPr>
                <a:t>© copyright,</a:t>
              </a:r>
            </a:p>
          </p:txBody>
        </p:sp>
        <p:pic>
          <p:nvPicPr>
            <p:cNvPr id="9" name="Picture 8">
              <a:extLst>
                <a:ext uri="{FF2B5EF4-FFF2-40B4-BE49-F238E27FC236}">
                  <a16:creationId xmlns="" xmlns:a16="http://schemas.microsoft.com/office/drawing/2014/main" id="{D4AB5677-1134-42E6-8CD0-B676FD717F47}"/>
                </a:ext>
              </a:extLst>
            </p:cNvPr>
            <p:cNvPicPr/>
            <p:nvPr userDrawn="1"/>
          </p:nvPicPr>
          <p:blipFill>
            <a:blip r:embed="rId9" cstate="print">
              <a:extLst>
                <a:ext uri="{28A0092B-C50C-407E-A947-70E740481C1C}">
                  <a14:useLocalDpi xmlns="" xmlns:a14="http://schemas.microsoft.com/office/drawing/2010/main" val="0"/>
                </a:ext>
              </a:extLst>
            </a:blip>
            <a:stretch>
              <a:fillRect/>
            </a:stretch>
          </p:blipFill>
          <p:spPr bwMode="auto">
            <a:xfrm>
              <a:off x="4026703" y="3934574"/>
              <a:ext cx="1332698" cy="26428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1" r:id="rId3"/>
    <p:sldLayoutId id="2147483649" r:id="rId4"/>
    <p:sldLayoutId id="2147483652" r:id="rId5"/>
    <p:sldLayoutId id="2147483660" r:id="rId6"/>
    <p:sldLayoutId id="2147483654"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231800" y="2341096"/>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Metro Traffic Volume Prediction</a:t>
            </a:r>
            <a:endParaRPr b="1" dirty="0"/>
          </a:p>
        </p:txBody>
      </p:sp>
      <p:pic>
        <p:nvPicPr>
          <p:cNvPr id="4" name="Picture 3">
            <a:extLst>
              <a:ext uri="{FF2B5EF4-FFF2-40B4-BE49-F238E27FC236}">
                <a16:creationId xmlns="" xmlns:a16="http://schemas.microsoft.com/office/drawing/2014/main" id="{E9463182-FF58-451F-81DA-38A46AE89075}"/>
              </a:ext>
            </a:extLst>
          </p:cNvPr>
          <p:cNvPicPr/>
          <p:nvPr/>
        </p:nvPicPr>
        <p:blipFill>
          <a:blip r:embed="rId3" cstate="print">
            <a:extLst>
              <a:ext uri="{28A0092B-C50C-407E-A947-70E740481C1C}">
                <a14:useLocalDpi xmlns="" xmlns:a14="http://schemas.microsoft.com/office/drawing/2010/main" val="0"/>
              </a:ext>
            </a:extLst>
          </a:blip>
          <a:stretch>
            <a:fillRect/>
          </a:stretch>
        </p:blipFill>
        <p:spPr bwMode="auto">
          <a:xfrm>
            <a:off x="832652" y="1860052"/>
            <a:ext cx="3588817" cy="711698"/>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75" y="549649"/>
            <a:ext cx="6858000" cy="708510"/>
          </a:xfrm>
        </p:spPr>
        <p:txBody>
          <a:bodyPr/>
          <a:lstStyle/>
          <a:p>
            <a:endParaRPr lang="en-US" dirty="0"/>
          </a:p>
        </p:txBody>
      </p:sp>
      <p:sp>
        <p:nvSpPr>
          <p:cNvPr id="3" name="Text Placeholder 2"/>
          <p:cNvSpPr>
            <a:spLocks noGrp="1"/>
          </p:cNvSpPr>
          <p:nvPr>
            <p:ph type="body" idx="1"/>
          </p:nvPr>
        </p:nvSpPr>
        <p:spPr/>
        <p:txBody>
          <a:bodyPr/>
          <a:lstStyle/>
          <a:p>
            <a:pPr>
              <a:buNone/>
            </a:pPr>
            <a:r>
              <a:rPr lang="en-US" sz="2000" b="1" dirty="0" smtClean="0"/>
              <a:t>Label encoder module</a:t>
            </a:r>
            <a:r>
              <a:rPr lang="en-US" b="1" dirty="0" smtClean="0"/>
              <a:t>:</a:t>
            </a:r>
            <a:endParaRPr lang="en-US" dirty="0" smtClean="0"/>
          </a:p>
          <a:p>
            <a:pPr fontAlgn="base"/>
            <a:r>
              <a:rPr lang="en-US" sz="1600" dirty="0" smtClean="0"/>
              <a:t>In machine learning, we usually deal with datasets which contains multiple labels in one or more than one columns. These labels can be in the form of words or numbers. To make the data understandable or in human readable form, the training data is often labeled in words.</a:t>
            </a:r>
          </a:p>
          <a:p>
            <a:pPr>
              <a:buNone/>
            </a:pPr>
            <a:r>
              <a:rPr lang="en-US" b="1" dirty="0" smtClean="0"/>
              <a:t>Label Encoding </a:t>
            </a:r>
            <a:r>
              <a:rPr lang="en-US" sz="1600" dirty="0" smtClean="0"/>
              <a:t>refers to converting the labels into numeric form so as to convert it into the machine-readable form. Machine learning algorithms can then decide in a better way on how those labels must be operated. It is an important pre-processing step for the structured dataset in supervised learning.</a:t>
            </a:r>
          </a:p>
          <a:p>
            <a:endParaRPr lang="en-US" dirty="0"/>
          </a:p>
        </p:txBody>
      </p:sp>
      <p:pic>
        <p:nvPicPr>
          <p:cNvPr id="4" name="Picture 3" descr="encoding.jpg"/>
          <p:cNvPicPr>
            <a:picLocks noChangeAspect="1"/>
          </p:cNvPicPr>
          <p:nvPr/>
        </p:nvPicPr>
        <p:blipFill>
          <a:blip r:embed="rId2"/>
          <a:stretch>
            <a:fillRect/>
          </a:stretch>
        </p:blipFill>
        <p:spPr>
          <a:xfrm>
            <a:off x="1098884" y="103128"/>
            <a:ext cx="7184571" cy="114815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IN" dirty="0" smtClean="0"/>
              <a:t>Code:</a:t>
            </a:r>
            <a:endParaRPr lang="en-US" dirty="0"/>
          </a:p>
        </p:txBody>
      </p:sp>
      <p:pic>
        <p:nvPicPr>
          <p:cNvPr id="6" name="Picture 5" descr="2020-05-26 (1).png"/>
          <p:cNvPicPr>
            <a:picLocks noChangeAspect="1"/>
          </p:cNvPicPr>
          <p:nvPr/>
        </p:nvPicPr>
        <p:blipFill>
          <a:blip r:embed="rId2"/>
          <a:srcRect r="49699" b="7235"/>
          <a:stretch>
            <a:fillRect/>
          </a:stretch>
        </p:blipFill>
        <p:spPr>
          <a:xfrm>
            <a:off x="5410773" y="1554653"/>
            <a:ext cx="3630100" cy="3437593"/>
          </a:xfrm>
          <a:prstGeom prst="rect">
            <a:avLst/>
          </a:prstGeom>
        </p:spPr>
      </p:pic>
      <p:pic>
        <p:nvPicPr>
          <p:cNvPr id="5" name="Picture 4" descr="2020-06-05.png"/>
          <p:cNvPicPr>
            <a:picLocks noChangeAspect="1"/>
          </p:cNvPicPr>
          <p:nvPr/>
        </p:nvPicPr>
        <p:blipFill>
          <a:blip r:embed="rId3"/>
          <a:srcRect r="50301"/>
          <a:stretch>
            <a:fillRect/>
          </a:stretch>
        </p:blipFill>
        <p:spPr>
          <a:xfrm>
            <a:off x="1141281" y="1265033"/>
            <a:ext cx="4152613" cy="378221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IN" sz="2000" dirty="0" smtClean="0"/>
              <a:t>Output:</a:t>
            </a:r>
          </a:p>
          <a:p>
            <a:endParaRPr lang="en-US" sz="2000" dirty="0"/>
          </a:p>
        </p:txBody>
      </p:sp>
      <p:pic>
        <p:nvPicPr>
          <p:cNvPr id="4" name="Picture 3" descr="2020-05-26 (2).png"/>
          <p:cNvPicPr>
            <a:picLocks noChangeAspect="1"/>
          </p:cNvPicPr>
          <p:nvPr/>
        </p:nvPicPr>
        <p:blipFill>
          <a:blip r:embed="rId2"/>
          <a:srcRect l="50000" t="48519"/>
          <a:stretch>
            <a:fillRect/>
          </a:stretch>
        </p:blipFill>
        <p:spPr>
          <a:xfrm>
            <a:off x="1300556" y="1924337"/>
            <a:ext cx="4572000" cy="2647950"/>
          </a:xfrm>
          <a:prstGeom prst="rect">
            <a:avLst/>
          </a:prstGeom>
        </p:spPr>
      </p:pic>
      <p:grpSp>
        <p:nvGrpSpPr>
          <p:cNvPr id="5" name="Google Shape;2322;p37"/>
          <p:cNvGrpSpPr/>
          <p:nvPr/>
        </p:nvGrpSpPr>
        <p:grpSpPr>
          <a:xfrm>
            <a:off x="6324600" y="590550"/>
            <a:ext cx="2286000" cy="4114800"/>
            <a:chOff x="1926580" y="602477"/>
            <a:chExt cx="4456273" cy="4762466"/>
          </a:xfrm>
        </p:grpSpPr>
        <p:sp>
          <p:nvSpPr>
            <p:cNvPr id="6"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2" name="Google Shape;2469;p37"/>
            <p:cNvGrpSpPr/>
            <p:nvPr/>
          </p:nvGrpSpPr>
          <p:grpSpPr>
            <a:xfrm>
              <a:off x="4146745" y="1006881"/>
              <a:ext cx="330894" cy="250785"/>
              <a:chOff x="6621095" y="1452181"/>
              <a:chExt cx="330894" cy="250785"/>
            </a:xfrm>
          </p:grpSpPr>
          <p:sp>
            <p:nvSpPr>
              <p:cNvPr id="155"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IN" sz="2000" dirty="0" smtClean="0"/>
              <a:t>Web Page Using Flask In sublime Text:</a:t>
            </a:r>
          </a:p>
          <a:p>
            <a:endParaRPr lang="en-US" sz="2000" dirty="0"/>
          </a:p>
        </p:txBody>
      </p:sp>
      <p:pic>
        <p:nvPicPr>
          <p:cNvPr id="4" name="Picture 3" descr="2020-05-30 (1).png"/>
          <p:cNvPicPr>
            <a:picLocks noChangeAspect="1"/>
          </p:cNvPicPr>
          <p:nvPr/>
        </p:nvPicPr>
        <p:blipFill>
          <a:blip r:embed="rId2"/>
          <a:srcRect l="10833" t="8519" b="7037"/>
          <a:stretch>
            <a:fillRect/>
          </a:stretch>
        </p:blipFill>
        <p:spPr>
          <a:xfrm>
            <a:off x="1326912" y="1753173"/>
            <a:ext cx="7057380" cy="326385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IN" sz="2000" dirty="0" smtClean="0"/>
              <a:t>Web Page:</a:t>
            </a:r>
          </a:p>
          <a:p>
            <a:endParaRPr lang="en-IN" sz="2000" dirty="0" smtClean="0"/>
          </a:p>
          <a:p>
            <a:endParaRPr lang="en-US" sz="2000" dirty="0"/>
          </a:p>
        </p:txBody>
      </p:sp>
      <p:pic>
        <p:nvPicPr>
          <p:cNvPr id="4" name="Picture 3" descr="2020-05-27.png"/>
          <p:cNvPicPr>
            <a:picLocks noChangeAspect="1"/>
          </p:cNvPicPr>
          <p:nvPr/>
        </p:nvPicPr>
        <p:blipFill>
          <a:blip r:embed="rId2"/>
          <a:stretch>
            <a:fillRect/>
          </a:stretch>
        </p:blipFill>
        <p:spPr>
          <a:xfrm>
            <a:off x="1093155" y="1656920"/>
            <a:ext cx="8050845" cy="340135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US" sz="2000" dirty="0" smtClean="0"/>
              <a:t>ADVANTAGE:</a:t>
            </a:r>
          </a:p>
          <a:p>
            <a:r>
              <a:rPr lang="en-IN" sz="1600" dirty="0" smtClean="0">
                <a:latin typeface="Andalus" pitchFamily="18" charset="-78"/>
                <a:cs typeface="Andalus" pitchFamily="18" charset="-78"/>
              </a:rPr>
              <a:t>By using this we can easily predict the </a:t>
            </a:r>
            <a:br>
              <a:rPr lang="en-IN" sz="1600" dirty="0" smtClean="0">
                <a:latin typeface="Andalus" pitchFamily="18" charset="-78"/>
                <a:cs typeface="Andalus" pitchFamily="18" charset="-78"/>
              </a:rPr>
            </a:br>
            <a:r>
              <a:rPr lang="en-IN" sz="1600" dirty="0" smtClean="0">
                <a:latin typeface="Andalus" pitchFamily="18" charset="-78"/>
                <a:cs typeface="Andalus" pitchFamily="18" charset="-78"/>
              </a:rPr>
              <a:t>future Traffic volume, it may not be </a:t>
            </a:r>
            <a:br>
              <a:rPr lang="en-IN" sz="1600" dirty="0" smtClean="0">
                <a:latin typeface="Andalus" pitchFamily="18" charset="-78"/>
                <a:cs typeface="Andalus" pitchFamily="18" charset="-78"/>
              </a:rPr>
            </a:br>
            <a:r>
              <a:rPr lang="en-IN" sz="1600" dirty="0" smtClean="0">
                <a:latin typeface="Andalus" pitchFamily="18" charset="-78"/>
                <a:cs typeface="Andalus" pitchFamily="18" charset="-78"/>
              </a:rPr>
              <a:t>accurate but it gives the estimation of </a:t>
            </a:r>
            <a:br>
              <a:rPr lang="en-IN" sz="1600" dirty="0" smtClean="0">
                <a:latin typeface="Andalus" pitchFamily="18" charset="-78"/>
                <a:cs typeface="Andalus" pitchFamily="18" charset="-78"/>
              </a:rPr>
            </a:br>
            <a:r>
              <a:rPr lang="en-IN" sz="1600" dirty="0" smtClean="0">
                <a:latin typeface="Andalus" pitchFamily="18" charset="-78"/>
                <a:cs typeface="Andalus" pitchFamily="18" charset="-78"/>
              </a:rPr>
              <a:t>the traffic by giving the inputs based </a:t>
            </a:r>
            <a:br>
              <a:rPr lang="en-IN" sz="1600" dirty="0" smtClean="0">
                <a:latin typeface="Andalus" pitchFamily="18" charset="-78"/>
                <a:cs typeface="Andalus" pitchFamily="18" charset="-78"/>
              </a:rPr>
            </a:br>
            <a:r>
              <a:rPr lang="en-IN" sz="1600" dirty="0" smtClean="0">
                <a:latin typeface="Andalus" pitchFamily="18" charset="-78"/>
                <a:cs typeface="Andalus" pitchFamily="18" charset="-78"/>
              </a:rPr>
              <a:t>on above shown</a:t>
            </a:r>
            <a:endParaRPr lang="en-US" sz="1600" dirty="0"/>
          </a:p>
        </p:txBody>
      </p:sp>
      <p:grpSp>
        <p:nvGrpSpPr>
          <p:cNvPr id="4" name="Google Shape;4048;p38"/>
          <p:cNvGrpSpPr/>
          <p:nvPr/>
        </p:nvGrpSpPr>
        <p:grpSpPr>
          <a:xfrm>
            <a:off x="7086600" y="666750"/>
            <a:ext cx="1905000" cy="3581400"/>
            <a:chOff x="2181300" y="231400"/>
            <a:chExt cx="4262637" cy="4762499"/>
          </a:xfrm>
        </p:grpSpPr>
        <p:sp>
          <p:nvSpPr>
            <p:cNvPr id="5"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 name="Google Shape;4087;p38"/>
            <p:cNvGrpSpPr/>
            <p:nvPr/>
          </p:nvGrpSpPr>
          <p:grpSpPr>
            <a:xfrm>
              <a:off x="3103642" y="4105408"/>
              <a:ext cx="746807" cy="516445"/>
              <a:chOff x="4884742" y="4921758"/>
              <a:chExt cx="746807" cy="516445"/>
            </a:xfrm>
          </p:grpSpPr>
          <p:sp>
            <p:nvSpPr>
              <p:cNvPr id="195"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105;p38"/>
            <p:cNvGrpSpPr/>
            <p:nvPr/>
          </p:nvGrpSpPr>
          <p:grpSpPr>
            <a:xfrm>
              <a:off x="3213031" y="4002823"/>
              <a:ext cx="664504" cy="467011"/>
              <a:chOff x="4994131" y="4819173"/>
              <a:chExt cx="664504" cy="467011"/>
            </a:xfrm>
          </p:grpSpPr>
          <p:sp>
            <p:nvSpPr>
              <p:cNvPr id="179"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 name="Google Shape;4122;p38"/>
            <p:cNvGrpSpPr/>
            <p:nvPr/>
          </p:nvGrpSpPr>
          <p:grpSpPr>
            <a:xfrm>
              <a:off x="3192597" y="3904144"/>
              <a:ext cx="664599" cy="467011"/>
              <a:chOff x="4973697" y="4720494"/>
              <a:chExt cx="664599" cy="467011"/>
            </a:xfrm>
          </p:grpSpPr>
          <p:sp>
            <p:nvSpPr>
              <p:cNvPr id="163"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139;p38"/>
            <p:cNvGrpSpPr/>
            <p:nvPr/>
          </p:nvGrpSpPr>
          <p:grpSpPr>
            <a:xfrm>
              <a:off x="3220919" y="3808894"/>
              <a:ext cx="664504" cy="467011"/>
              <a:chOff x="5002019" y="4625244"/>
              <a:chExt cx="664504" cy="467011"/>
            </a:xfrm>
          </p:grpSpPr>
          <p:sp>
            <p:nvSpPr>
              <p:cNvPr id="147"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4156;p38"/>
            <p:cNvGrpSpPr/>
            <p:nvPr/>
          </p:nvGrpSpPr>
          <p:grpSpPr>
            <a:xfrm>
              <a:off x="3200486" y="3710215"/>
              <a:ext cx="664598" cy="467011"/>
              <a:chOff x="4981586" y="4526565"/>
              <a:chExt cx="664598" cy="467011"/>
            </a:xfrm>
          </p:grpSpPr>
          <p:sp>
            <p:nvSpPr>
              <p:cNvPr id="131"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 name="Google Shape;4173;p38"/>
            <p:cNvGrpSpPr/>
            <p:nvPr/>
          </p:nvGrpSpPr>
          <p:grpSpPr>
            <a:xfrm>
              <a:off x="2181300" y="4477454"/>
              <a:ext cx="746806" cy="516445"/>
              <a:chOff x="3962400" y="5293804"/>
              <a:chExt cx="746806" cy="516445"/>
            </a:xfrm>
          </p:grpSpPr>
          <p:sp>
            <p:nvSpPr>
              <p:cNvPr id="114"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 name="Google Shape;4191;p38"/>
            <p:cNvGrpSpPr/>
            <p:nvPr/>
          </p:nvGrpSpPr>
          <p:grpSpPr>
            <a:xfrm>
              <a:off x="2290688" y="4374965"/>
              <a:ext cx="664599" cy="467010"/>
              <a:chOff x="4071788" y="5191315"/>
              <a:chExt cx="664599" cy="467010"/>
            </a:xfrm>
          </p:grpSpPr>
          <p:sp>
            <p:nvSpPr>
              <p:cNvPr id="98"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4208;p38"/>
            <p:cNvGrpSpPr/>
            <p:nvPr/>
          </p:nvGrpSpPr>
          <p:grpSpPr>
            <a:xfrm>
              <a:off x="3915836" y="4477454"/>
              <a:ext cx="746806" cy="516445"/>
              <a:chOff x="5696936" y="5293804"/>
              <a:chExt cx="746806" cy="516445"/>
            </a:xfrm>
          </p:grpSpPr>
          <p:sp>
            <p:nvSpPr>
              <p:cNvPr id="81"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37E7CA-C04B-4687-8EB2-B3CAACE96AB1}"/>
              </a:ext>
            </a:extLst>
          </p:cNvPr>
          <p:cNvSpPr>
            <a:spLocks noGrp="1"/>
          </p:cNvSpPr>
          <p:nvPr>
            <p:ph type="ctrTitle"/>
          </p:nvPr>
        </p:nvSpPr>
        <p:spPr>
          <a:xfrm>
            <a:off x="1062635" y="1991850"/>
            <a:ext cx="6680400" cy="1159800"/>
          </a:xfrm>
        </p:spPr>
        <p:txBody>
          <a:bodyPr/>
          <a:lstStyle/>
          <a:p>
            <a:r>
              <a:rPr lang="en-IN" sz="3600" b="1" dirty="0"/>
              <a:t>Thank you</a:t>
            </a:r>
          </a:p>
        </p:txBody>
      </p:sp>
      <p:sp>
        <p:nvSpPr>
          <p:cNvPr id="4" name="Slide Number Placeholder 3">
            <a:extLst>
              <a:ext uri="{FF2B5EF4-FFF2-40B4-BE49-F238E27FC236}">
                <a16:creationId xmlns="" xmlns:a16="http://schemas.microsoft.com/office/drawing/2014/main" id="{EA44BDE3-7D49-4AB6-8C5C-78E25F0FC5AF}"/>
              </a:ext>
            </a:extLst>
          </p:cNvPr>
          <p:cNvSpPr>
            <a:spLocks noGrp="1"/>
          </p:cNvSpPr>
          <p:nvPr>
            <p:ph type="sldNum" idx="4294967295"/>
          </p:nvPr>
        </p:nvSpPr>
        <p:spPr>
          <a:xfrm>
            <a:off x="8594725" y="4827588"/>
            <a:ext cx="549275" cy="315912"/>
          </a:xfrm>
          <a:prstGeom prst="rect">
            <a:avLst/>
          </a:prstGeo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6" name="Graphic 5" descr="Handshake">
            <a:extLst>
              <a:ext uri="{FF2B5EF4-FFF2-40B4-BE49-F238E27FC236}">
                <a16:creationId xmlns="" xmlns:a16="http://schemas.microsoft.com/office/drawing/2014/main" id="{78BCC94E-AE8F-4A25-BF6C-FED1C71DD16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679805" y="1218644"/>
            <a:ext cx="1159800" cy="1159800"/>
          </a:xfrm>
          <a:prstGeom prst="rect">
            <a:avLst/>
          </a:prstGeom>
        </p:spPr>
      </p:pic>
    </p:spTree>
    <p:extLst>
      <p:ext uri="{BB962C8B-B14F-4D97-AF65-F5344CB8AC3E}">
        <p14:creationId xmlns="" xmlns:p14="http://schemas.microsoft.com/office/powerpoint/2010/main" val="325896110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54699" y="656718"/>
            <a:ext cx="6680400" cy="642693"/>
          </a:xfrm>
          <a:prstGeom prst="rect">
            <a:avLst/>
          </a:prstGeom>
        </p:spPr>
        <p:txBody>
          <a:bodyPr spcFirstLastPara="1" wrap="square" lIns="91425" tIns="91425" rIns="91425" bIns="91425" anchor="t" anchorCtr="0">
            <a:noAutofit/>
          </a:bodyPr>
          <a:lstStyle/>
          <a:p>
            <a:pPr lvl="0">
              <a:spcBef>
                <a:spcPts val="600"/>
              </a:spcBef>
            </a:pPr>
            <a:r>
              <a:rPr lang="en-US" sz="2000" b="1" dirty="0" smtClean="0"/>
              <a:t>Metro Traffic Volume Prediction</a:t>
            </a:r>
            <a:r>
              <a:rPr lang="en-US" b="1" dirty="0" smtClean="0"/>
              <a:t/>
            </a:r>
            <a:br>
              <a:rPr lang="en-US" b="1" dirty="0" smtClean="0"/>
            </a:br>
            <a:r>
              <a:rPr lang="en" sz="5400" dirty="0" smtClean="0">
                <a:solidFill>
                  <a:srgbClr val="122F67"/>
                </a:solidFill>
              </a:rPr>
              <a:t> </a:t>
            </a:r>
            <a:r>
              <a:rPr lang="en" sz="1600" dirty="0" smtClean="0">
                <a:solidFill>
                  <a:schemeClr val="bg1"/>
                </a:solidFill>
              </a:rPr>
              <a:t>HELLO! </a:t>
            </a:r>
            <a:br>
              <a:rPr lang="en" sz="1600" dirty="0" smtClean="0">
                <a:solidFill>
                  <a:schemeClr val="bg1"/>
                </a:solidFill>
              </a:rPr>
            </a:br>
            <a:r>
              <a:rPr lang="en" sz="1600" dirty="0" smtClean="0">
                <a:solidFill>
                  <a:schemeClr val="bg1"/>
                </a:solidFill>
              </a:rPr>
              <a:t/>
            </a:r>
            <a:br>
              <a:rPr lang="en" sz="1600" dirty="0" smtClean="0">
                <a:solidFill>
                  <a:schemeClr val="bg1"/>
                </a:solidFill>
              </a:rPr>
            </a:br>
            <a:r>
              <a:rPr lang="en-US" sz="1600" dirty="0" smtClean="0">
                <a:solidFill>
                  <a:schemeClr val="bg1"/>
                </a:solidFill>
              </a:rPr>
              <a:t>K. Sri </a:t>
            </a:r>
            <a:r>
              <a:rPr lang="en-US" sz="1600" dirty="0" err="1" smtClean="0">
                <a:solidFill>
                  <a:schemeClr val="bg1"/>
                </a:solidFill>
              </a:rPr>
              <a:t>Satya</a:t>
            </a:r>
            <a:r>
              <a:rPr lang="en-US" sz="1600" dirty="0" smtClean="0">
                <a:solidFill>
                  <a:schemeClr val="bg1"/>
                </a:solidFill>
              </a:rPr>
              <a:t/>
            </a:r>
            <a:br>
              <a:rPr lang="en-US" sz="1600" dirty="0" smtClean="0">
                <a:solidFill>
                  <a:schemeClr val="bg1"/>
                </a:solidFill>
              </a:rPr>
            </a:br>
            <a:r>
              <a:rPr lang="en-US" sz="1600" dirty="0" smtClean="0">
                <a:solidFill>
                  <a:schemeClr val="bg1"/>
                </a:solidFill>
              </a:rPr>
              <a:t>K. S. </a:t>
            </a:r>
            <a:r>
              <a:rPr lang="en-US" sz="1600" dirty="0" err="1" smtClean="0">
                <a:solidFill>
                  <a:schemeClr val="bg1"/>
                </a:solidFill>
              </a:rPr>
              <a:t>N.Swamy</a:t>
            </a:r>
            <a:r>
              <a:rPr lang="en-US" sz="1600" dirty="0" smtClean="0">
                <a:solidFill>
                  <a:schemeClr val="bg1"/>
                </a:solidFill>
              </a:rPr>
              <a:t/>
            </a:r>
            <a:br>
              <a:rPr lang="en-US" sz="1600" dirty="0" smtClean="0">
                <a:solidFill>
                  <a:schemeClr val="bg1"/>
                </a:solidFill>
              </a:rPr>
            </a:br>
            <a:r>
              <a:rPr lang="en-US" sz="1600" dirty="0" smtClean="0">
                <a:solidFill>
                  <a:schemeClr val="bg1"/>
                </a:solidFill>
              </a:rPr>
              <a:t>P. </a:t>
            </a:r>
            <a:r>
              <a:rPr lang="en-US" sz="1600" dirty="0" err="1" smtClean="0">
                <a:solidFill>
                  <a:schemeClr val="bg1"/>
                </a:solidFill>
              </a:rPr>
              <a:t>Durga</a:t>
            </a:r>
            <a:r>
              <a:rPr lang="en-US" sz="1600" dirty="0" smtClean="0">
                <a:solidFill>
                  <a:schemeClr val="bg1"/>
                </a:solidFill>
              </a:rPr>
              <a:t> Prasad</a:t>
            </a:r>
            <a:r>
              <a:rPr lang="en-US" sz="1600" dirty="0" smtClean="0"/>
              <a:t/>
            </a:r>
            <a:br>
              <a:rPr lang="en-US" sz="1600" dirty="0" smtClean="0"/>
            </a:br>
            <a:endParaRPr sz="1600" b="1" dirty="0">
              <a:solidFill>
                <a:schemeClr val="bg1"/>
              </a:solidFill>
            </a:endParaRPr>
          </a:p>
        </p:txBody>
      </p:sp>
      <p:pic>
        <p:nvPicPr>
          <p:cNvPr id="4" name="Picture 3">
            <a:extLst>
              <a:ext uri="{FF2B5EF4-FFF2-40B4-BE49-F238E27FC236}">
                <a16:creationId xmlns="" xmlns:a16="http://schemas.microsoft.com/office/drawing/2014/main" id="{E9463182-FF58-451F-81DA-38A46AE89075}"/>
              </a:ext>
            </a:extLst>
          </p:cNvPr>
          <p:cNvPicPr/>
          <p:nvPr/>
        </p:nvPicPr>
        <p:blipFill>
          <a:blip r:embed="rId3" cstate="print">
            <a:extLst>
              <a:ext uri="{28A0092B-C50C-407E-A947-70E740481C1C}">
                <a14:useLocalDpi xmlns="" xmlns:a14="http://schemas.microsoft.com/office/drawing/2010/main" val="0"/>
              </a:ext>
            </a:extLst>
          </a:blip>
          <a:stretch>
            <a:fillRect/>
          </a:stretch>
        </p:blipFill>
        <p:spPr bwMode="auto">
          <a:xfrm>
            <a:off x="993107" y="97476"/>
            <a:ext cx="3588817" cy="711698"/>
          </a:xfrm>
          <a:prstGeom prst="rect">
            <a:avLst/>
          </a:prstGeom>
          <a:noFill/>
          <a:ln>
            <a:noFill/>
          </a:ln>
        </p:spPr>
      </p:pic>
      <p:pic>
        <p:nvPicPr>
          <p:cNvPr id="5" name="Picture 4" descr="DSC_0087.JPG"/>
          <p:cNvPicPr>
            <a:picLocks noChangeAspect="1"/>
          </p:cNvPicPr>
          <p:nvPr/>
        </p:nvPicPr>
        <p:blipFill>
          <a:blip r:embed="rId4"/>
          <a:stretch>
            <a:fillRect/>
          </a:stretch>
        </p:blipFill>
        <p:spPr>
          <a:xfrm rot="16200000">
            <a:off x="5819773" y="-123822"/>
            <a:ext cx="2133603" cy="2647948"/>
          </a:xfrm>
          <a:prstGeom prst="rect">
            <a:avLst/>
          </a:prstGeom>
        </p:spPr>
      </p:pic>
      <p:pic>
        <p:nvPicPr>
          <p:cNvPr id="6" name="Picture 5" descr="WhatsApp Image 2020-05-30 at 2.29.54 PM.jpeg"/>
          <p:cNvPicPr>
            <a:picLocks noChangeAspect="1"/>
          </p:cNvPicPr>
          <p:nvPr/>
        </p:nvPicPr>
        <p:blipFill>
          <a:blip r:embed="rId5"/>
          <a:stretch>
            <a:fillRect/>
          </a:stretch>
        </p:blipFill>
        <p:spPr>
          <a:xfrm>
            <a:off x="3756717" y="2343150"/>
            <a:ext cx="2590800" cy="2438400"/>
          </a:xfrm>
          <a:prstGeom prst="rect">
            <a:avLst/>
          </a:prstGeom>
        </p:spPr>
      </p:pic>
      <p:pic>
        <p:nvPicPr>
          <p:cNvPr id="7" name="Picture 6" descr="WhatsApp Image 2020-05-30 at 3.01.13 PM.jpeg"/>
          <p:cNvPicPr>
            <a:picLocks noChangeAspect="1"/>
          </p:cNvPicPr>
          <p:nvPr/>
        </p:nvPicPr>
        <p:blipFill>
          <a:blip r:embed="rId6"/>
          <a:srcRect t="32222" b="21852"/>
          <a:stretch>
            <a:fillRect/>
          </a:stretch>
        </p:blipFill>
        <p:spPr>
          <a:xfrm>
            <a:off x="6639449" y="2350025"/>
            <a:ext cx="2373923" cy="2362200"/>
          </a:xfrm>
          <a:prstGeom prst="rect">
            <a:avLst/>
          </a:prstGeom>
        </p:spPr>
      </p:pic>
    </p:spTree>
    <p:extLst>
      <p:ext uri="{BB962C8B-B14F-4D97-AF65-F5344CB8AC3E}">
        <p14:creationId xmlns="" xmlns:p14="http://schemas.microsoft.com/office/powerpoint/2010/main" val="628298680"/>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76413" y="733370"/>
            <a:ext cx="6767100" cy="5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smtClean="0"/>
              <a:t>Metro Traffic Volume Prediction</a:t>
            </a:r>
            <a:endParaRPr sz="2000" b="1" dirty="0"/>
          </a:p>
        </p:txBody>
      </p:sp>
      <p:sp>
        <p:nvSpPr>
          <p:cNvPr id="2" name="Subtitle 1">
            <a:extLst>
              <a:ext uri="{FF2B5EF4-FFF2-40B4-BE49-F238E27FC236}">
                <a16:creationId xmlns="" xmlns:a16="http://schemas.microsoft.com/office/drawing/2014/main" id="{44F3CDD4-5562-45EE-9092-F24EAF3331FB}"/>
              </a:ext>
            </a:extLst>
          </p:cNvPr>
          <p:cNvSpPr>
            <a:spLocks noGrp="1"/>
          </p:cNvSpPr>
          <p:nvPr>
            <p:ph type="subTitle" idx="1"/>
          </p:nvPr>
        </p:nvSpPr>
        <p:spPr>
          <a:xfrm>
            <a:off x="1241417" y="1444888"/>
            <a:ext cx="6927900" cy="353100"/>
          </a:xfrm>
        </p:spPr>
        <p:txBody>
          <a:bodyPr/>
          <a:lstStyle/>
          <a:p>
            <a:r>
              <a:rPr lang="en-IN" dirty="0" smtClean="0"/>
              <a:t>Objective:</a:t>
            </a:r>
          </a:p>
          <a:p>
            <a:r>
              <a:rPr lang="en-US" sz="1600" dirty="0" smtClean="0"/>
              <a:t>Our objective of this project is to build a model that will predict traffic volume for future based on previous traffic volume data. In this process we use linear regression algorithm in machine learning using python programming language. Python is a open source software to build any application in machine learning. We also used flask to develop web page.</a:t>
            </a:r>
          </a:p>
          <a:p>
            <a:endParaRPr lang="en-IN" dirty="0" smtClean="0"/>
          </a:p>
          <a:p>
            <a:endParaRPr lang="en-IN" dirty="0"/>
          </a:p>
        </p:txBody>
      </p:sp>
      <p:pic>
        <p:nvPicPr>
          <p:cNvPr id="4" name="Picture 3">
            <a:extLst>
              <a:ext uri="{FF2B5EF4-FFF2-40B4-BE49-F238E27FC236}">
                <a16:creationId xmlns="" xmlns:a16="http://schemas.microsoft.com/office/drawing/2014/main" id="{E9463182-FF58-451F-81DA-38A46AE89075}"/>
              </a:ext>
            </a:extLst>
          </p:cNvPr>
          <p:cNvPicPr/>
          <p:nvPr/>
        </p:nvPicPr>
        <p:blipFill>
          <a:blip r:embed="rId3" cstate="print">
            <a:extLst>
              <a:ext uri="{28A0092B-C50C-407E-A947-70E740481C1C}">
                <a14:useLocalDpi xmlns="" xmlns:a14="http://schemas.microsoft.com/office/drawing/2010/main" val="0"/>
              </a:ext>
            </a:extLst>
          </a:blip>
          <a:stretch>
            <a:fillRect/>
          </a:stretch>
        </p:blipFill>
        <p:spPr bwMode="auto">
          <a:xfrm>
            <a:off x="1039565" y="83776"/>
            <a:ext cx="3588817" cy="711698"/>
          </a:xfrm>
          <a:prstGeom prst="rect">
            <a:avLst/>
          </a:prstGeom>
          <a:noFill/>
          <a:ln>
            <a:noFill/>
          </a:ln>
        </p:spPr>
      </p:pic>
      <p:pic>
        <p:nvPicPr>
          <p:cNvPr id="5" name="Picture 4" descr="OIP.jpg"/>
          <p:cNvPicPr>
            <a:picLocks noChangeAspect="1"/>
          </p:cNvPicPr>
          <p:nvPr/>
        </p:nvPicPr>
        <p:blipFill>
          <a:blip r:embed="rId4"/>
          <a:stretch>
            <a:fillRect/>
          </a:stretch>
        </p:blipFill>
        <p:spPr>
          <a:xfrm>
            <a:off x="5263530" y="3135085"/>
            <a:ext cx="3611880" cy="1585275"/>
          </a:xfrm>
          <a:prstGeom prst="rect">
            <a:avLst/>
          </a:prstGeom>
        </p:spPr>
      </p:pic>
    </p:spTree>
    <p:extLst>
      <p:ext uri="{BB962C8B-B14F-4D97-AF65-F5344CB8AC3E}">
        <p14:creationId xmlns="" xmlns:p14="http://schemas.microsoft.com/office/powerpoint/2010/main" val="316106344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785" y="93977"/>
            <a:ext cx="6767100" cy="532200"/>
          </a:xfrm>
        </p:spPr>
        <p:txBody>
          <a:bodyPr/>
          <a:lstStyle/>
          <a:p>
            <a:r>
              <a:rPr lang="en-US" sz="2000" dirty="0" smtClean="0"/>
              <a:t>Metro Traffic Volume Prediction</a:t>
            </a:r>
            <a:endParaRPr lang="en-US" sz="2000" dirty="0"/>
          </a:p>
        </p:txBody>
      </p:sp>
      <p:pic>
        <p:nvPicPr>
          <p:cNvPr id="4" name="Picture 3" descr="WhatsApp Image 2020-06-05 at 2.00.48 PM.jpeg"/>
          <p:cNvPicPr>
            <a:picLocks noChangeAspect="1"/>
          </p:cNvPicPr>
          <p:nvPr/>
        </p:nvPicPr>
        <p:blipFill>
          <a:blip r:embed="rId2"/>
          <a:stretch>
            <a:fillRect/>
          </a:stretch>
        </p:blipFill>
        <p:spPr>
          <a:xfrm>
            <a:off x="1174158" y="543140"/>
            <a:ext cx="7969842" cy="44491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22835" y="598740"/>
            <a:ext cx="5138699" cy="735046"/>
          </a:xfrm>
          <a:prstGeom prst="rect">
            <a:avLst/>
          </a:prstGeom>
        </p:spPr>
        <p:txBody>
          <a:bodyPr spcFirstLastPara="1" wrap="square" lIns="91425" tIns="91425" rIns="91425" bIns="91425" anchor="t" anchorCtr="0">
            <a:noAutofit/>
          </a:bodyPr>
          <a:lstStyle/>
          <a:p>
            <a:pPr marL="457200" lvl="0" indent="-342900">
              <a:spcBef>
                <a:spcPts val="600"/>
              </a:spcBef>
            </a:pPr>
            <a:r>
              <a:rPr lang="en-IN" sz="2000" b="1" dirty="0" smtClean="0"/>
              <a:t>Metro Traffic Volume Prediction</a:t>
            </a:r>
            <a:br>
              <a:rPr lang="en-IN" sz="2000" b="1" dirty="0" smtClean="0"/>
            </a:br>
            <a:r>
              <a:rPr lang="en-IN" sz="2000" dirty="0" smtClean="0"/>
              <a:t/>
            </a:r>
            <a:br>
              <a:rPr lang="en-IN" sz="2000" dirty="0" smtClean="0"/>
            </a:br>
            <a:r>
              <a:rPr lang="en-IN" sz="2000" dirty="0" smtClean="0"/>
              <a:t/>
            </a:r>
            <a:br>
              <a:rPr lang="en-IN" sz="2000" dirty="0" smtClean="0"/>
            </a:br>
            <a:r>
              <a:rPr lang="en" sz="2000" dirty="0" smtClean="0">
                <a:solidFill>
                  <a:schemeClr val="bg1"/>
                </a:solidFill>
              </a:rPr>
              <a:t>TOOLS USED:</a:t>
            </a:r>
            <a:br>
              <a:rPr lang="en" sz="2000" dirty="0" smtClean="0">
                <a:solidFill>
                  <a:schemeClr val="bg1"/>
                </a:solidFill>
              </a:rPr>
            </a:br>
            <a:r>
              <a:rPr lang="en" sz="1600" dirty="0" smtClean="0">
                <a:solidFill>
                  <a:schemeClr val="bg1"/>
                </a:solidFill>
              </a:rPr>
              <a:t>Spyder: To develop a program in machine learning.</a:t>
            </a:r>
            <a:br>
              <a:rPr lang="en" sz="1600" dirty="0" smtClean="0">
                <a:solidFill>
                  <a:schemeClr val="bg1"/>
                </a:solidFill>
              </a:rPr>
            </a:br>
            <a:r>
              <a:rPr lang="en" sz="1600" dirty="0" smtClean="0">
                <a:solidFill>
                  <a:schemeClr val="bg1"/>
                </a:solidFill>
              </a:rPr>
              <a:t>Sublime text: To develop a webpage.</a:t>
            </a:r>
            <a:br>
              <a:rPr lang="en" sz="1600" dirty="0" smtClean="0">
                <a:solidFill>
                  <a:schemeClr val="bg1"/>
                </a:solidFill>
              </a:rPr>
            </a:br>
            <a:r>
              <a:rPr lang="en" sz="1600" dirty="0" smtClean="0">
                <a:solidFill>
                  <a:schemeClr val="bg1"/>
                </a:solidFill>
              </a:rPr>
              <a:t>Flask: To develop a web frame work in python.</a:t>
            </a:r>
            <a:br>
              <a:rPr lang="en" sz="1600" dirty="0" smtClean="0">
                <a:solidFill>
                  <a:schemeClr val="bg1"/>
                </a:solidFill>
              </a:rPr>
            </a:br>
            <a:r>
              <a:rPr lang="en" sz="1600" dirty="0" smtClean="0">
                <a:solidFill>
                  <a:schemeClr val="bg1"/>
                </a:solidFill>
              </a:rPr>
              <a:t/>
            </a:r>
            <a:br>
              <a:rPr lang="en" sz="1600" dirty="0" smtClean="0">
                <a:solidFill>
                  <a:schemeClr val="bg1"/>
                </a:solidFill>
              </a:rPr>
            </a:br>
            <a:r>
              <a:rPr lang="en" sz="2000" dirty="0" smtClean="0">
                <a:solidFill>
                  <a:schemeClr val="bg1"/>
                </a:solidFill>
              </a:rPr>
              <a:t>Method to develop</a:t>
            </a:r>
            <a:r>
              <a:rPr lang="en" sz="1600" dirty="0" smtClean="0">
                <a:solidFill>
                  <a:schemeClr val="bg1"/>
                </a:solidFill>
              </a:rPr>
              <a:t>:</a:t>
            </a:r>
            <a:br>
              <a:rPr lang="en" sz="1600" dirty="0" smtClean="0">
                <a:solidFill>
                  <a:schemeClr val="bg1"/>
                </a:solidFill>
              </a:rPr>
            </a:br>
            <a:r>
              <a:rPr lang="en-US" sz="1600" dirty="0" smtClean="0">
                <a:solidFill>
                  <a:schemeClr val="bg1"/>
                </a:solidFill>
              </a:rPr>
              <a:t>W</a:t>
            </a:r>
            <a:r>
              <a:rPr lang="en" sz="1600" dirty="0" smtClean="0">
                <a:solidFill>
                  <a:schemeClr val="bg1"/>
                </a:solidFill>
              </a:rPr>
              <a:t>e used the the regression technique to predict the traffic volume in that regression we used linear regression</a:t>
            </a:r>
            <a:r>
              <a:rPr lang="en" sz="2000" dirty="0" smtClean="0">
                <a:solidFill>
                  <a:schemeClr val="accent2">
                    <a:lumMod val="50000"/>
                  </a:schemeClr>
                </a:solidFill>
              </a:rPr>
              <a:t/>
            </a:r>
            <a:br>
              <a:rPr lang="en" sz="2000" dirty="0" smtClean="0">
                <a:solidFill>
                  <a:schemeClr val="accent2">
                    <a:lumMod val="50000"/>
                  </a:schemeClr>
                </a:solidFill>
              </a:rPr>
            </a:br>
            <a:r>
              <a:rPr lang="en" sz="2000" dirty="0" smtClean="0"/>
              <a:t/>
            </a:r>
            <a:br>
              <a:rPr lang="en" sz="2000" dirty="0" smtClean="0"/>
            </a:br>
            <a:endParaRPr sz="2000" b="1" dirty="0"/>
          </a:p>
        </p:txBody>
      </p:sp>
      <p:sp>
        <p:nvSpPr>
          <p:cNvPr id="3" name="Picture Placeholder 2">
            <a:extLst>
              <a:ext uri="{FF2B5EF4-FFF2-40B4-BE49-F238E27FC236}">
                <a16:creationId xmlns="" xmlns:a16="http://schemas.microsoft.com/office/drawing/2014/main" id="{7600F3BC-5159-43CA-BB7D-1C8E92DFBD87}"/>
              </a:ext>
            </a:extLst>
          </p:cNvPr>
          <p:cNvSpPr>
            <a:spLocks noGrp="1"/>
          </p:cNvSpPr>
          <p:nvPr>
            <p:ph type="pic" sz="quarter" idx="10"/>
          </p:nvPr>
        </p:nvSpPr>
        <p:spPr>
          <a:xfrm>
            <a:off x="6730809" y="0"/>
            <a:ext cx="2413191" cy="5143500"/>
          </a:xfrm>
        </p:spPr>
      </p:sp>
      <p:pic>
        <p:nvPicPr>
          <p:cNvPr id="6" name="Picture 5">
            <a:extLst>
              <a:ext uri="{FF2B5EF4-FFF2-40B4-BE49-F238E27FC236}">
                <a16:creationId xmlns="" xmlns:a16="http://schemas.microsoft.com/office/drawing/2014/main" id="{E3743CCB-687C-4C7D-9263-D642E5A7E15A}"/>
              </a:ext>
            </a:extLst>
          </p:cNvPr>
          <p:cNvPicPr/>
          <p:nvPr/>
        </p:nvPicPr>
        <p:blipFill>
          <a:blip r:embed="rId3" cstate="print">
            <a:extLst>
              <a:ext uri="{28A0092B-C50C-407E-A947-70E740481C1C}">
                <a14:useLocalDpi xmlns="" xmlns:a14="http://schemas.microsoft.com/office/drawing/2010/main" val="0"/>
              </a:ext>
            </a:extLst>
          </a:blip>
          <a:stretch>
            <a:fillRect/>
          </a:stretch>
        </p:blipFill>
        <p:spPr bwMode="auto">
          <a:xfrm>
            <a:off x="895335" y="0"/>
            <a:ext cx="3588817" cy="711698"/>
          </a:xfrm>
          <a:prstGeom prst="rect">
            <a:avLst/>
          </a:prstGeom>
          <a:noFill/>
          <a:ln>
            <a:noFill/>
          </a:ln>
        </p:spPr>
      </p:pic>
    </p:spTree>
    <p:extLst>
      <p:ext uri="{BB962C8B-B14F-4D97-AF65-F5344CB8AC3E}">
        <p14:creationId xmlns="" xmlns:p14="http://schemas.microsoft.com/office/powerpoint/2010/main" val="3915159138"/>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dirty="0" smtClean="0"/>
              <a:t>Metro Traffic Volume Prediction</a:t>
            </a:r>
            <a:endParaRPr sz="2000" b="1" dirty="0"/>
          </a:p>
        </p:txBody>
      </p:sp>
      <p:sp>
        <p:nvSpPr>
          <p:cNvPr id="80" name="Google Shape;80;p13"/>
          <p:cNvSpPr txBox="1">
            <a:spLocks noGrp="1"/>
          </p:cNvSpPr>
          <p:nvPr>
            <p:ph type="sldNum" idx="4294967295"/>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2" name="Text Placeholder 1">
            <a:extLst>
              <a:ext uri="{FF2B5EF4-FFF2-40B4-BE49-F238E27FC236}">
                <a16:creationId xmlns="" xmlns:a16="http://schemas.microsoft.com/office/drawing/2014/main" id="{7FFF0FBA-C860-4882-B8AD-3ADFF8CE1FE4}"/>
              </a:ext>
            </a:extLst>
          </p:cNvPr>
          <p:cNvSpPr>
            <a:spLocks noGrp="1"/>
          </p:cNvSpPr>
          <p:nvPr>
            <p:ph type="body" idx="1"/>
          </p:nvPr>
        </p:nvSpPr>
        <p:spPr/>
        <p:txBody>
          <a:bodyPr/>
          <a:lstStyle/>
          <a:p>
            <a:r>
              <a:rPr lang="en-US" sz="2000" dirty="0" smtClean="0"/>
              <a:t>INPUTS REQUIRED:</a:t>
            </a:r>
          </a:p>
          <a:p>
            <a:r>
              <a:rPr lang="en-US" sz="1600" dirty="0" smtClean="0"/>
              <a:t>Holiday </a:t>
            </a:r>
          </a:p>
          <a:p>
            <a:r>
              <a:rPr lang="en-US" sz="1600" dirty="0" smtClean="0"/>
              <a:t>Temperature</a:t>
            </a:r>
          </a:p>
          <a:p>
            <a:r>
              <a:rPr lang="en-US" sz="1600" dirty="0" smtClean="0"/>
              <a:t>Rain</a:t>
            </a:r>
          </a:p>
          <a:p>
            <a:r>
              <a:rPr lang="en-US" sz="1600" dirty="0" smtClean="0"/>
              <a:t>Snow</a:t>
            </a:r>
          </a:p>
          <a:p>
            <a:r>
              <a:rPr lang="en-US" sz="1600" dirty="0" smtClean="0"/>
              <a:t>Clouds</a:t>
            </a:r>
          </a:p>
          <a:p>
            <a:r>
              <a:rPr lang="en-US" sz="1600" dirty="0" smtClean="0"/>
              <a:t>Weather</a:t>
            </a:r>
          </a:p>
          <a:p>
            <a:r>
              <a:rPr lang="en-US" sz="1600" dirty="0" smtClean="0"/>
              <a:t>Date and Time</a:t>
            </a:r>
            <a:endParaRPr lang="en-IN" sz="1600"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dirty="0" smtClean="0"/>
              <a:t>Metro Traffic Volume Prediction</a:t>
            </a:r>
            <a:r>
              <a:rPr lang="en-IN" sz="2400" b="1" dirty="0" smtClean="0"/>
              <a:t/>
            </a:r>
            <a:br>
              <a:rPr lang="en-IN" sz="2400" b="1" dirty="0" smtClean="0"/>
            </a:br>
            <a:endParaRPr sz="2400" b="1" dirty="0"/>
          </a:p>
        </p:txBody>
      </p:sp>
      <p:sp>
        <p:nvSpPr>
          <p:cNvPr id="80" name="Google Shape;80;p13"/>
          <p:cNvSpPr txBox="1">
            <a:spLocks noGrp="1"/>
          </p:cNvSpPr>
          <p:nvPr>
            <p:ph type="sldNum" idx="4294967295"/>
          </p:nvPr>
        </p:nvSpPr>
        <p:spPr>
          <a:xfrm>
            <a:off x="8594725" y="4827588"/>
            <a:ext cx="549275" cy="3159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8" name="Rectangle 7"/>
          <p:cNvSpPr/>
          <p:nvPr/>
        </p:nvSpPr>
        <p:spPr>
          <a:xfrm>
            <a:off x="1179095" y="630282"/>
            <a:ext cx="4572000" cy="1692771"/>
          </a:xfrm>
          <a:prstGeom prst="rect">
            <a:avLst/>
          </a:prstGeom>
        </p:spPr>
        <p:txBody>
          <a:bodyPr>
            <a:spAutoFit/>
          </a:bodyPr>
          <a:lstStyle/>
          <a:p>
            <a:pPr lvl="0"/>
            <a:endParaRPr lang="en-US" dirty="0" smtClean="0">
              <a:solidFill>
                <a:schemeClr val="bg1"/>
              </a:solidFill>
            </a:endParaRPr>
          </a:p>
          <a:p>
            <a:pPr lvl="0"/>
            <a:r>
              <a:rPr lang="en-US" sz="2000" dirty="0" smtClean="0">
                <a:solidFill>
                  <a:schemeClr val="bg1"/>
                </a:solidFill>
              </a:rPr>
              <a:t>MODULES TO IMPORT</a:t>
            </a:r>
          </a:p>
          <a:p>
            <a:pPr lvl="0"/>
            <a:endParaRPr lang="en-US" dirty="0" smtClean="0">
              <a:solidFill>
                <a:schemeClr val="bg1"/>
              </a:solidFill>
            </a:endParaRPr>
          </a:p>
          <a:p>
            <a:pPr lvl="0"/>
            <a:r>
              <a:rPr lang="en-US" dirty="0" smtClean="0">
                <a:solidFill>
                  <a:schemeClr val="bg1"/>
                </a:solidFill>
              </a:rPr>
              <a:t>Pandas                </a:t>
            </a:r>
          </a:p>
          <a:p>
            <a:pPr lvl="0"/>
            <a:r>
              <a:rPr lang="en-US" dirty="0" err="1" smtClean="0">
                <a:solidFill>
                  <a:schemeClr val="bg1"/>
                </a:solidFill>
              </a:rPr>
              <a:t>Numpy</a:t>
            </a:r>
            <a:endParaRPr lang="en-US" dirty="0" smtClean="0">
              <a:solidFill>
                <a:schemeClr val="bg1"/>
              </a:solidFill>
            </a:endParaRPr>
          </a:p>
          <a:p>
            <a:pPr lvl="0"/>
            <a:r>
              <a:rPr lang="en-US" dirty="0" smtClean="0">
                <a:solidFill>
                  <a:schemeClr val="bg1"/>
                </a:solidFill>
              </a:rPr>
              <a:t>Label encoder module</a:t>
            </a:r>
          </a:p>
          <a:p>
            <a:pPr lvl="0"/>
            <a:r>
              <a:rPr lang="en-US" dirty="0" smtClean="0">
                <a:solidFill>
                  <a:schemeClr val="bg1"/>
                </a:solidFill>
              </a:rPr>
              <a:t>Metrics</a:t>
            </a:r>
          </a:p>
        </p:txBody>
      </p:sp>
    </p:spTree>
    <p:extLst>
      <p:ext uri="{BB962C8B-B14F-4D97-AF65-F5344CB8AC3E}">
        <p14:creationId xmlns="" xmlns:p14="http://schemas.microsoft.com/office/powerpoint/2010/main" val="373573735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FB299D7-CFF6-477A-ADB3-49A0490B39D4}"/>
              </a:ext>
            </a:extLst>
          </p:cNvPr>
          <p:cNvSpPr>
            <a:spLocks noGrp="1"/>
          </p:cNvSpPr>
          <p:nvPr>
            <p:ph type="title"/>
          </p:nvPr>
        </p:nvSpPr>
        <p:spPr>
          <a:xfrm>
            <a:off x="1131099" y="102762"/>
            <a:ext cx="6858000" cy="345000"/>
          </a:xfrm>
        </p:spPr>
        <p:txBody>
          <a:bodyPr/>
          <a:lstStyle/>
          <a:p>
            <a:r>
              <a:rPr lang="en-IN" sz="2000" dirty="0" smtClean="0"/>
              <a:t>Metro Traffic Volume Prediction</a:t>
            </a:r>
            <a:endParaRPr lang="en-IN" sz="2000" dirty="0"/>
          </a:p>
        </p:txBody>
      </p:sp>
      <p:sp>
        <p:nvSpPr>
          <p:cNvPr id="9" name="Text Placeholder 8"/>
          <p:cNvSpPr>
            <a:spLocks noGrp="1"/>
          </p:cNvSpPr>
          <p:nvPr>
            <p:ph type="body" idx="1"/>
          </p:nvPr>
        </p:nvSpPr>
        <p:spPr>
          <a:xfrm>
            <a:off x="1165474" y="391887"/>
            <a:ext cx="7497263" cy="4599500"/>
          </a:xfrm>
        </p:spPr>
        <p:txBody>
          <a:bodyPr/>
          <a:lstStyle/>
          <a:p>
            <a:pPr>
              <a:buNone/>
            </a:pPr>
            <a:r>
              <a:rPr lang="en-US" sz="1600" b="1" dirty="0" smtClean="0">
                <a:solidFill>
                  <a:schemeClr val="accent1">
                    <a:lumMod val="50000"/>
                  </a:schemeClr>
                </a:solidFill>
              </a:rPr>
              <a:t>Pandas</a:t>
            </a:r>
            <a:r>
              <a:rPr lang="en-US" sz="1600" dirty="0" smtClean="0"/>
              <a:t> : Pandas is an open-source Python Library providing high-performance data manipulation and analysis </a:t>
            </a:r>
          </a:p>
          <a:p>
            <a:pPr>
              <a:buNone/>
            </a:pPr>
            <a:r>
              <a:rPr lang="en-US" sz="1600" dirty="0" smtClean="0"/>
              <a:t>tool  using its powerful data structures. The name Pandas is derived from the word Panel Data – an Econometrics</a:t>
            </a:r>
          </a:p>
          <a:p>
            <a:pPr>
              <a:buNone/>
            </a:pPr>
            <a:r>
              <a:rPr lang="en-US" sz="1600" dirty="0" smtClean="0"/>
              <a:t> from Multidimensional data.</a:t>
            </a:r>
          </a:p>
          <a:p>
            <a:pPr>
              <a:buNone/>
            </a:pPr>
            <a:r>
              <a:rPr lang="en-US" sz="1600" b="1" dirty="0" smtClean="0"/>
              <a:t>Key Features of pandas</a:t>
            </a:r>
            <a:endParaRPr lang="en-US" sz="1600" dirty="0" smtClean="0"/>
          </a:p>
          <a:p>
            <a:pPr lvl="0"/>
            <a:r>
              <a:rPr lang="en-US" sz="1600" dirty="0" smtClean="0"/>
              <a:t>Fast and efficient </a:t>
            </a:r>
            <a:r>
              <a:rPr lang="en-US" sz="1600" dirty="0" err="1" smtClean="0"/>
              <a:t>DataFrame</a:t>
            </a:r>
            <a:r>
              <a:rPr lang="en-US" sz="1600" dirty="0" smtClean="0"/>
              <a:t> object with default and customized indexing.</a:t>
            </a:r>
          </a:p>
          <a:p>
            <a:pPr lvl="0"/>
            <a:r>
              <a:rPr lang="en-US" sz="1600" dirty="0" smtClean="0"/>
              <a:t>Tools for loading data into in-memory data objects from different file formats.</a:t>
            </a:r>
          </a:p>
          <a:p>
            <a:pPr lvl="0"/>
            <a:r>
              <a:rPr lang="en-US" sz="1600" dirty="0" smtClean="0"/>
              <a:t>Data alignment and integrated handling of missing data.</a:t>
            </a:r>
          </a:p>
          <a:p>
            <a:pPr lvl="0"/>
            <a:r>
              <a:rPr lang="en-US" sz="1600" dirty="0" smtClean="0"/>
              <a:t>Reshaping and pivoting of date sets.</a:t>
            </a:r>
          </a:p>
          <a:p>
            <a:pPr lvl="0"/>
            <a:r>
              <a:rPr lang="en-US" sz="1600" dirty="0" smtClean="0"/>
              <a:t>Label-based slicing, indexing and </a:t>
            </a:r>
            <a:r>
              <a:rPr lang="en-US" sz="1600" dirty="0" err="1" smtClean="0"/>
              <a:t>subsetting</a:t>
            </a:r>
            <a:r>
              <a:rPr lang="en-US" sz="1600" dirty="0" smtClean="0"/>
              <a:t> of large data sets.</a:t>
            </a:r>
          </a:p>
          <a:p>
            <a:pPr lvl="0"/>
            <a:r>
              <a:rPr lang="en-US" sz="1600" dirty="0" smtClean="0"/>
              <a:t>Columns from a data structure can be deleted or inserted.</a:t>
            </a:r>
          </a:p>
          <a:p>
            <a:pPr lvl="0"/>
            <a:r>
              <a:rPr lang="en-US" sz="1600" dirty="0" smtClean="0"/>
              <a:t>Group by data for aggregation and transformations.</a:t>
            </a:r>
          </a:p>
          <a:p>
            <a:endParaRPr lang="en-US" dirty="0"/>
          </a:p>
        </p:txBody>
      </p:sp>
      <p:pic>
        <p:nvPicPr>
          <p:cNvPr id="10" name="Picture 9" descr="pandas.png"/>
          <p:cNvPicPr>
            <a:picLocks noChangeAspect="1"/>
          </p:cNvPicPr>
          <p:nvPr/>
        </p:nvPicPr>
        <p:blipFill>
          <a:blip r:embed="rId2"/>
          <a:stretch>
            <a:fillRect/>
          </a:stretch>
        </p:blipFill>
        <p:spPr>
          <a:xfrm>
            <a:off x="6143553" y="1310153"/>
            <a:ext cx="2838133" cy="1061787"/>
          </a:xfrm>
          <a:prstGeom prst="rect">
            <a:avLst/>
          </a:prstGeom>
        </p:spPr>
      </p:pic>
    </p:spTree>
    <p:extLst>
      <p:ext uri="{BB962C8B-B14F-4D97-AF65-F5344CB8AC3E}">
        <p14:creationId xmlns="" xmlns:p14="http://schemas.microsoft.com/office/powerpoint/2010/main" val="3249068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Metro Traffic Volume Prediction</a:t>
            </a:r>
            <a:endParaRPr lang="en-US" sz="2000" dirty="0"/>
          </a:p>
        </p:txBody>
      </p:sp>
      <p:sp>
        <p:nvSpPr>
          <p:cNvPr id="3" name="Text Placeholder 2"/>
          <p:cNvSpPr>
            <a:spLocks noGrp="1"/>
          </p:cNvSpPr>
          <p:nvPr>
            <p:ph type="body" idx="1"/>
          </p:nvPr>
        </p:nvSpPr>
        <p:spPr/>
        <p:txBody>
          <a:bodyPr/>
          <a:lstStyle/>
          <a:p>
            <a:r>
              <a:rPr lang="en-US" sz="2000" dirty="0" err="1" smtClean="0">
                <a:solidFill>
                  <a:schemeClr val="bg1"/>
                </a:solidFill>
              </a:rPr>
              <a:t>Numpy</a:t>
            </a:r>
            <a:r>
              <a:rPr lang="en-US" sz="2000" dirty="0" smtClean="0">
                <a:solidFill>
                  <a:schemeClr val="bg1"/>
                </a:solidFill>
              </a:rPr>
              <a:t>:</a:t>
            </a: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1600" dirty="0" err="1" smtClean="0">
                <a:solidFill>
                  <a:schemeClr val="bg1"/>
                </a:solidFill>
              </a:rPr>
              <a:t>Numpy</a:t>
            </a:r>
            <a:r>
              <a:rPr lang="en-US" sz="1600" dirty="0" smtClean="0">
                <a:solidFill>
                  <a:schemeClr val="bg1"/>
                </a:solidFill>
              </a:rPr>
              <a:t> is a general-purpose array-processing package. It provides a high-performance multidimensional array object, and tools for working with these arrays</a:t>
            </a:r>
          </a:p>
          <a:p>
            <a:endParaRPr lang="en-US" dirty="0" smtClean="0">
              <a:solidFill>
                <a:schemeClr val="bg1"/>
              </a:solidFill>
            </a:endParaRPr>
          </a:p>
          <a:p>
            <a:r>
              <a:rPr lang="en-US" sz="2000" b="1" dirty="0" smtClean="0"/>
              <a:t>METRICS MODULE </a:t>
            </a:r>
            <a:r>
              <a:rPr lang="en-US" b="1" dirty="0" smtClean="0"/>
              <a:t>:</a:t>
            </a:r>
            <a:endParaRPr lang="en-US" dirty="0" smtClean="0"/>
          </a:p>
          <a:p>
            <a:pPr fontAlgn="base"/>
            <a:r>
              <a:rPr lang="en-US" sz="1600" dirty="0" smtClean="0"/>
              <a:t>The metrics that you choose to evaluate your machine learning algorithms are very important.</a:t>
            </a:r>
          </a:p>
          <a:p>
            <a:pPr fontAlgn="base"/>
            <a:r>
              <a:rPr lang="en-US" sz="1600" dirty="0" smtClean="0"/>
              <a:t>Choice of metrics influences how the performance of machine learning algorithms is measured and compared. They influence how you weight the importance of different characteristics in the results and your ultimate choice of which algorithm to choose.</a:t>
            </a:r>
          </a:p>
          <a:p>
            <a:pPr>
              <a:buNone/>
            </a:pPr>
            <a:r>
              <a:rPr lang="en-US" sz="1600" dirty="0" smtClean="0"/>
              <a:t>.</a:t>
            </a:r>
          </a:p>
          <a:p>
            <a:endParaRPr lang="en-US" dirty="0"/>
          </a:p>
        </p:txBody>
      </p:sp>
      <p:pic>
        <p:nvPicPr>
          <p:cNvPr id="4" name="Picture 3" descr="python_numpy.png"/>
          <p:cNvPicPr>
            <a:picLocks noChangeAspect="1"/>
          </p:cNvPicPr>
          <p:nvPr/>
        </p:nvPicPr>
        <p:blipFill>
          <a:blip r:embed="rId2"/>
          <a:stretch>
            <a:fillRect/>
          </a:stretch>
        </p:blipFill>
        <p:spPr>
          <a:xfrm>
            <a:off x="4286107" y="2336275"/>
            <a:ext cx="4444445" cy="838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leanor template">
  <a:themeElements>
    <a:clrScheme name="Custom 3">
      <a:dk1>
        <a:srgbClr val="2E3037"/>
      </a:dk1>
      <a:lt1>
        <a:srgbClr val="FFFFFF"/>
      </a:lt1>
      <a:dk2>
        <a:srgbClr val="666666"/>
      </a:dk2>
      <a:lt2>
        <a:srgbClr val="F3F3F3"/>
      </a:lt2>
      <a:accent1>
        <a:srgbClr val="FFC000"/>
      </a:accent1>
      <a:accent2>
        <a:srgbClr val="FFC000"/>
      </a:accent2>
      <a:accent3>
        <a:srgbClr val="F35B69"/>
      </a:accent3>
      <a:accent4>
        <a:srgbClr val="FAB2B9"/>
      </a:accent4>
      <a:accent5>
        <a:srgbClr val="999FA9"/>
      </a:accent5>
      <a:accent6>
        <a:srgbClr val="E2E7EE"/>
      </a:accent6>
      <a:hlink>
        <a:srgbClr val="92D050"/>
      </a:hlink>
      <a:folHlink>
        <a:srgbClr val="00B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396</Words>
  <Application>Microsoft Office PowerPoint</Application>
  <PresentationFormat>On-screen Show (16:9)</PresentationFormat>
  <Paragraphs>61</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Quicksand</vt:lpstr>
      <vt:lpstr>Calibri</vt:lpstr>
      <vt:lpstr>Andalus</vt:lpstr>
      <vt:lpstr>Eleanor template</vt:lpstr>
      <vt:lpstr>Metro Traffic Volume Prediction</vt:lpstr>
      <vt:lpstr>Metro Traffic Volume Prediction  HELLO!   K. Sri Satya K. S. N.Swamy P. Durga Prasad </vt:lpstr>
      <vt:lpstr>Metro Traffic Volume Prediction</vt:lpstr>
      <vt:lpstr>Metro Traffic Volume Prediction</vt:lpstr>
      <vt:lpstr>Metro Traffic Volume Prediction   TOOLS USED: Spyder: To develop a program in machine learning. Sublime text: To develop a webpage. Flask: To develop a web frame work in python.  Method to develop: We used the the regression technique to predict the traffic volume in that regression we used linear regression  </vt:lpstr>
      <vt:lpstr>Metro Traffic Volume Prediction</vt:lpstr>
      <vt:lpstr>Metro Traffic Volume Prediction </vt:lpstr>
      <vt:lpstr>Metro Traffic Volume Prediction</vt:lpstr>
      <vt:lpstr>Metro Traffic Volume Prediction</vt:lpstr>
      <vt:lpstr>Slide 10</vt:lpstr>
      <vt:lpstr>Metro Traffic Volume Prediction</vt:lpstr>
      <vt:lpstr>Metro Traffic Volume Prediction</vt:lpstr>
      <vt:lpstr>Metro Traffic Volume Prediction</vt:lpstr>
      <vt:lpstr>Metro Traffic Volume Prediction</vt:lpstr>
      <vt:lpstr>Metro Traffic Volume Prediction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dc:title>
  <dc:creator>admin</dc:creator>
  <cp:lastModifiedBy>HP</cp:lastModifiedBy>
  <cp:revision>51</cp:revision>
  <dcterms:modified xsi:type="dcterms:W3CDTF">2020-06-05T08:52:46Z</dcterms:modified>
</cp:coreProperties>
</file>